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72" r:id="rId3"/>
    <p:sldId id="258" r:id="rId4"/>
    <p:sldId id="259" r:id="rId5"/>
    <p:sldId id="271" r:id="rId6"/>
    <p:sldId id="264" r:id="rId7"/>
    <p:sldId id="265" r:id="rId8"/>
    <p:sldId id="266" r:id="rId9"/>
    <p:sldId id="270" r:id="rId10"/>
    <p:sldId id="263"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6/1/2022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6/1/2022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3</a:t>
            </a:fld>
            <a:endParaRPr lang="en-US"/>
          </a:p>
        </p:txBody>
      </p:sp>
    </p:spTree>
    <p:extLst>
      <p:ext uri="{BB962C8B-B14F-4D97-AF65-F5344CB8AC3E}">
        <p14:creationId xmlns:p14="http://schemas.microsoft.com/office/powerpoint/2010/main" val="285338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11</a:t>
            </a:fld>
            <a:endParaRPr lang="en-US"/>
          </a:p>
        </p:txBody>
      </p:sp>
    </p:spTree>
    <p:extLst>
      <p:ext uri="{BB962C8B-B14F-4D97-AF65-F5344CB8AC3E}">
        <p14:creationId xmlns:p14="http://schemas.microsoft.com/office/powerpoint/2010/main" val="550350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938416" cy="369332"/>
          </a:xfrm>
          <a:prstGeom prst="rect">
            <a:avLst/>
          </a:prstGeom>
          <a:noFill/>
        </p:spPr>
        <p:txBody>
          <a:bodyPr wrap="none" rtlCol="0">
            <a:spAutoFit/>
          </a:bodyPr>
          <a:lstStyle/>
          <a:p>
            <a:r>
              <a:rPr lang="en-US" dirty="0"/>
              <a:t>Part 3 Lectures 2-3</a:t>
            </a:r>
          </a:p>
        </p:txBody>
      </p:sp>
      <p:sp>
        <p:nvSpPr>
          <p:cNvPr id="9" name="TextBox 8"/>
          <p:cNvSpPr txBox="1"/>
          <p:nvPr userDrawn="1"/>
        </p:nvSpPr>
        <p:spPr>
          <a:xfrm>
            <a:off x="7727883"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6/1/2022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6/1/2022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6/1/2022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fontScale="85000" lnSpcReduction="20000"/>
          </a:bodyPr>
          <a:lstStyle/>
          <a:p>
            <a:r>
              <a:rPr lang="en-US" dirty="0"/>
              <a:t>Part 3:  The Federal Executive Power</a:t>
            </a:r>
          </a:p>
          <a:p>
            <a:pPr marL="0" lvl="1"/>
            <a:r>
              <a:rPr lang="en-US" dirty="0"/>
              <a:t>Lectures 2-3: Ability of Congress to Increase Executive Power &amp; Federal Agencies, The Executive, and other Problems of the Administrative State</a:t>
            </a:r>
          </a:p>
          <a:p>
            <a:pPr marL="0" lvl="1"/>
            <a:endParaRPr lang="en-US" dirty="0"/>
          </a:p>
          <a:p>
            <a:pPr marL="0"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Morrison v. Olson </a:t>
            </a:r>
            <a:r>
              <a:rPr lang="en-US" dirty="0"/>
              <a:t>(1988)</a:t>
            </a:r>
            <a:endParaRPr lang="en-US" i="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Background</a:t>
            </a:r>
          </a:p>
          <a:p>
            <a:r>
              <a:rPr lang="en-US" dirty="0"/>
              <a:t>Congress adopted the Ethics in Government Act, which allowed for the appointment of an “independent counsel” to investigate and prosecute wrongdoing by high-level federal government officials. </a:t>
            </a:r>
          </a:p>
          <a:p>
            <a:pPr marL="0" indent="0">
              <a:buNone/>
            </a:pPr>
            <a:endParaRPr lang="en-US" sz="1200" dirty="0"/>
          </a:p>
          <a:p>
            <a:r>
              <a:rPr lang="en-US" dirty="0"/>
              <a:t>If the attorney general determined that further investigation or prosecution is warranted, a panel of federal court judges would appoint an independent counsel and define that independent counsel’s prosecutorial jurisdiction.</a:t>
            </a:r>
          </a:p>
        </p:txBody>
      </p:sp>
    </p:spTree>
    <p:extLst>
      <p:ext uri="{BB962C8B-B14F-4D97-AF65-F5344CB8AC3E}">
        <p14:creationId xmlns:p14="http://schemas.microsoft.com/office/powerpoint/2010/main" val="1483744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Morrison v. Olson</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Issue:  Is it constitutional for Congress to  authorize federal judges to appoint an independent counsel? </a:t>
            </a:r>
          </a:p>
          <a:p>
            <a:pPr marL="0" indent="0">
              <a:buNone/>
            </a:pPr>
            <a:endParaRPr lang="en-US" sz="1200" dirty="0"/>
          </a:p>
          <a:p>
            <a:r>
              <a:rPr lang="en-US" dirty="0"/>
              <a:t>The Constitution divides officers into two classes: </a:t>
            </a:r>
          </a:p>
          <a:p>
            <a:pPr marL="914400" lvl="1" indent="-514350">
              <a:buFont typeface="+mj-lt"/>
              <a:buAutoNum type="arabicPeriod"/>
            </a:pPr>
            <a:r>
              <a:rPr lang="en-US" dirty="0"/>
              <a:t>Principal officers are selected by the President with the advice of the Senate</a:t>
            </a:r>
          </a:p>
          <a:p>
            <a:pPr marL="914400" lvl="1" indent="-514350">
              <a:buFont typeface="+mj-lt"/>
              <a:buAutoNum type="arabicPeriod"/>
            </a:pPr>
            <a:r>
              <a:rPr lang="en-US" dirty="0"/>
              <a:t>Inferior officers may be appointed with Congressional allowance by the President alone, by the heads of departments, or by the Judiciary. </a:t>
            </a:r>
          </a:p>
          <a:p>
            <a:pPr marL="457200" indent="-457200"/>
            <a:r>
              <a:rPr lang="en-US" dirty="0"/>
              <a:t>Therefore, if the independent counsel is considered an </a:t>
            </a:r>
            <a:r>
              <a:rPr lang="en-US" b="1" i="1" dirty="0"/>
              <a:t>inferior officer</a:t>
            </a:r>
            <a:r>
              <a:rPr lang="en-US" dirty="0"/>
              <a:t>, the authorization by Congress is constitutional. Conversely, if she is considered a </a:t>
            </a:r>
            <a:r>
              <a:rPr lang="en-US" b="1" i="1" dirty="0"/>
              <a:t>principal officer</a:t>
            </a:r>
            <a:r>
              <a:rPr lang="en-US" dirty="0"/>
              <a:t>, the authorization is unconstitutional.</a:t>
            </a:r>
          </a:p>
        </p:txBody>
      </p:sp>
    </p:spTree>
    <p:extLst>
      <p:ext uri="{BB962C8B-B14F-4D97-AF65-F5344CB8AC3E}">
        <p14:creationId xmlns:p14="http://schemas.microsoft.com/office/powerpoint/2010/main" val="2609928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Morrison v. Olson</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Holding: The Act does not violate the Appointments Clause because the independent counsel is an inferior officer, and it is therefore constitutional for Congress to authorize appointment by the Judiciary. </a:t>
            </a:r>
          </a:p>
          <a:p>
            <a:r>
              <a:rPr lang="en-US" dirty="0"/>
              <a:t>The court concluded that the independent counsel was an inferior officer because:</a:t>
            </a:r>
          </a:p>
          <a:p>
            <a:pPr lvl="1"/>
            <a:r>
              <a:rPr lang="en-US" dirty="0"/>
              <a:t>The independent counsel can be removed by the attorney general for sufficient cause </a:t>
            </a:r>
          </a:p>
          <a:p>
            <a:pPr lvl="1"/>
            <a:r>
              <a:rPr lang="en-US" dirty="0"/>
              <a:t>The independent counsel possesses inferior power compared to the attorney general</a:t>
            </a:r>
          </a:p>
          <a:p>
            <a:pPr lvl="1"/>
            <a:r>
              <a:rPr lang="en-US" dirty="0"/>
              <a:t>The independent counsel is appointed for a limited tenure with limited jurisdiction</a:t>
            </a:r>
          </a:p>
        </p:txBody>
      </p:sp>
    </p:spTree>
    <p:extLst>
      <p:ext uri="{BB962C8B-B14F-4D97-AF65-F5344CB8AC3E}">
        <p14:creationId xmlns:p14="http://schemas.microsoft.com/office/powerpoint/2010/main" val="3372701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Removal Power</a:t>
            </a:r>
          </a:p>
        </p:txBody>
      </p:sp>
      <p:sp>
        <p:nvSpPr>
          <p:cNvPr id="3" name="Content Placeholder 2"/>
          <p:cNvSpPr>
            <a:spLocks noGrp="1"/>
          </p:cNvSpPr>
          <p:nvPr>
            <p:ph idx="1"/>
          </p:nvPr>
        </p:nvSpPr>
        <p:spPr>
          <a:xfrm>
            <a:off x="402609" y="1219200"/>
            <a:ext cx="8360392" cy="4419600"/>
          </a:xfrm>
        </p:spPr>
        <p:txBody>
          <a:bodyPr>
            <a:normAutofit fontScale="85000" lnSpcReduction="20000"/>
          </a:bodyPr>
          <a:lstStyle/>
          <a:p>
            <a:r>
              <a:rPr lang="en-US" dirty="0"/>
              <a:t>There is no provision in the Constitution concerning the president’s authority to remove executive branch officials. </a:t>
            </a:r>
          </a:p>
          <a:p>
            <a:r>
              <a:rPr lang="en-US" dirty="0"/>
              <a:t>In general, the president may remove executive officials unless removal is limited by statute. </a:t>
            </a:r>
          </a:p>
          <a:p>
            <a:pPr lvl="1"/>
            <a:r>
              <a:rPr lang="en-US" dirty="0"/>
              <a:t>The president cannot be limited by multilevel limitations on removal (</a:t>
            </a:r>
            <a:r>
              <a:rPr lang="en-US" i="1" dirty="0"/>
              <a:t>Free Enterprise Fund v. Public Company Accounting Oversight Board</a:t>
            </a:r>
            <a:r>
              <a:rPr lang="en-US" dirty="0"/>
              <a:t>, CB 336)</a:t>
            </a:r>
          </a:p>
          <a:p>
            <a:pPr lvl="1"/>
            <a:r>
              <a:rPr lang="en-US" dirty="0"/>
              <a:t>Alternatively stated, Congress may only limit:</a:t>
            </a:r>
          </a:p>
          <a:p>
            <a:pPr lvl="2"/>
            <a:r>
              <a:rPr lang="en-US" dirty="0"/>
              <a:t>Conditions for the President to remove the Principal Officer; or</a:t>
            </a:r>
          </a:p>
          <a:p>
            <a:pPr lvl="2"/>
            <a:r>
              <a:rPr lang="en-US" dirty="0"/>
              <a:t>Conditions for the Principal Officer to remove the Inferior Officer</a:t>
            </a:r>
          </a:p>
          <a:p>
            <a:pPr lvl="2"/>
            <a:r>
              <a:rPr lang="en-US" i="1" dirty="0"/>
              <a:t>But not both</a:t>
            </a:r>
          </a:p>
          <a:p>
            <a:pPr marL="0" indent="0">
              <a:buNone/>
            </a:pPr>
            <a:endParaRPr lang="en-US" dirty="0"/>
          </a:p>
          <a:p>
            <a:pPr marL="0" indent="0">
              <a:buNone/>
            </a:pPr>
            <a:endParaRPr lang="en-US" dirty="0"/>
          </a:p>
          <a:p>
            <a:pPr lvl="1"/>
            <a:endParaRPr lang="en-US" dirty="0"/>
          </a:p>
        </p:txBody>
      </p:sp>
      <p:sp>
        <p:nvSpPr>
          <p:cNvPr id="4" name="Rectangle 3"/>
          <p:cNvSpPr/>
          <p:nvPr/>
        </p:nvSpPr>
        <p:spPr>
          <a:xfrm>
            <a:off x="1198728" y="5587335"/>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President</a:t>
            </a:r>
          </a:p>
        </p:txBody>
      </p:sp>
      <p:sp>
        <p:nvSpPr>
          <p:cNvPr id="5" name="Rectangle 4"/>
          <p:cNvSpPr/>
          <p:nvPr/>
        </p:nvSpPr>
        <p:spPr>
          <a:xfrm>
            <a:off x="4038600" y="5587337"/>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Principal Officer</a:t>
            </a:r>
          </a:p>
        </p:txBody>
      </p:sp>
      <p:sp>
        <p:nvSpPr>
          <p:cNvPr id="6" name="Rectangle 5"/>
          <p:cNvSpPr/>
          <p:nvPr/>
        </p:nvSpPr>
        <p:spPr>
          <a:xfrm>
            <a:off x="6878472" y="5612072"/>
            <a:ext cx="1066800" cy="7887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Inferior Officer</a:t>
            </a:r>
          </a:p>
        </p:txBody>
      </p:sp>
      <p:cxnSp>
        <p:nvCxnSpPr>
          <p:cNvPr id="7" name="Straight Arrow Connector 6"/>
          <p:cNvCxnSpPr>
            <a:stCxn id="4" idx="3"/>
            <a:endCxn id="5" idx="1"/>
          </p:cNvCxnSpPr>
          <p:nvPr/>
        </p:nvCxnSpPr>
        <p:spPr>
          <a:xfrm>
            <a:off x="2265528" y="6006435"/>
            <a:ext cx="1773072" cy="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3"/>
            <a:endCxn id="6" idx="1"/>
          </p:cNvCxnSpPr>
          <p:nvPr/>
        </p:nvCxnSpPr>
        <p:spPr>
          <a:xfrm flipV="1">
            <a:off x="5105400" y="6006436"/>
            <a:ext cx="1773072" cy="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857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Ability of Congress to Increase Executive Power</a:t>
            </a:r>
          </a:p>
        </p:txBody>
      </p:sp>
      <p:sp>
        <p:nvSpPr>
          <p:cNvPr id="3" name="Content Placeholder 2"/>
          <p:cNvSpPr>
            <a:spLocks noGrp="1"/>
          </p:cNvSpPr>
          <p:nvPr>
            <p:ph idx="1"/>
          </p:nvPr>
        </p:nvSpPr>
        <p:spPr>
          <a:xfrm>
            <a:off x="457200" y="1600200"/>
            <a:ext cx="8229600" cy="4495800"/>
          </a:xfrm>
        </p:spPr>
        <p:txBody>
          <a:bodyPr/>
          <a:lstStyle/>
          <a:p>
            <a:r>
              <a:rPr lang="en-US" sz="3500" dirty="0"/>
              <a:t>Two related issues to the question of an inherent presidential power: </a:t>
            </a:r>
          </a:p>
          <a:p>
            <a:pPr marL="0" indent="0">
              <a:buNone/>
            </a:pPr>
            <a:endParaRPr lang="en-US" sz="1000" dirty="0"/>
          </a:p>
          <a:p>
            <a:pPr lvl="1"/>
            <a:r>
              <a:rPr lang="en-US" dirty="0"/>
              <a:t>the extent to which Congress, by statute, may increase presidential powers beyond what are found in the Constitution. </a:t>
            </a:r>
          </a:p>
          <a:p>
            <a:pPr lvl="1"/>
            <a:r>
              <a:rPr lang="en-US" dirty="0"/>
              <a:t>The ability of Congress to delegate legislative power to administrative agencies</a:t>
            </a:r>
          </a:p>
          <a:p>
            <a:endParaRPr lang="en-US" dirty="0"/>
          </a:p>
          <a:p>
            <a:endParaRPr lang="en-US" dirty="0"/>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i="1" dirty="0"/>
              <a:t>Clinton v. City of New York</a:t>
            </a:r>
            <a:r>
              <a:rPr lang="en-US" dirty="0"/>
              <a:t> (1998)</a:t>
            </a:r>
          </a:p>
        </p:txBody>
      </p:sp>
      <p:sp>
        <p:nvSpPr>
          <p:cNvPr id="3" name="Content Placeholder 2"/>
          <p:cNvSpPr>
            <a:spLocks noGrp="1"/>
          </p:cNvSpPr>
          <p:nvPr>
            <p:ph idx="1"/>
          </p:nvPr>
        </p:nvSpPr>
        <p:spPr/>
        <p:txBody>
          <a:bodyPr>
            <a:normAutofit fontScale="92500"/>
          </a:bodyPr>
          <a:lstStyle/>
          <a:p>
            <a:pPr marL="0" indent="0">
              <a:buNone/>
            </a:pPr>
            <a:r>
              <a:rPr lang="en-US" dirty="0"/>
              <a:t>Background</a:t>
            </a:r>
          </a:p>
          <a:p>
            <a:r>
              <a:rPr lang="en-US" dirty="0"/>
              <a:t>The Line Item Veto Act gave the president the power to cancel certain spending provisions of congressionally enacted bills while allowing the rest to go into effect. Congress could overturn such a veto by a majority vote of both houses.</a:t>
            </a:r>
          </a:p>
          <a:p>
            <a:r>
              <a:rPr lang="en-US" dirty="0"/>
              <a:t>President Clinton exercised the power to cancel one item from the Balanced Budget Act and one item from the Taxpayer Relief Act. </a:t>
            </a:r>
            <a:endParaRPr lang="en-US" sz="1200" dirty="0"/>
          </a:p>
          <a:p>
            <a:endParaRPr lang="en-US" dirty="0"/>
          </a:p>
        </p:txBody>
      </p:sp>
    </p:spTree>
    <p:extLst>
      <p:ext uri="{BB962C8B-B14F-4D97-AF65-F5344CB8AC3E}">
        <p14:creationId xmlns:p14="http://schemas.microsoft.com/office/powerpoint/2010/main" val="170759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Clinton v. City of New York</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Issue:  Is it constitutional for Congress to increase the executive power through a line-item veto?</a:t>
            </a:r>
          </a:p>
          <a:p>
            <a:pPr marL="0" indent="0">
              <a:buNone/>
            </a:pPr>
            <a:endParaRPr lang="en-US" sz="1400" dirty="0"/>
          </a:p>
          <a:p>
            <a:pPr marL="0" indent="0">
              <a:buNone/>
            </a:pPr>
            <a:r>
              <a:rPr lang="en-US" dirty="0"/>
              <a:t>Holding: The president, by exercising the line-item veto, was changing a law adopted by Congress such that the final version of the law was different than what Congress passed. </a:t>
            </a:r>
          </a:p>
          <a:p>
            <a:pPr lvl="1"/>
            <a:r>
              <a:rPr lang="en-US" dirty="0"/>
              <a:t>“In both legal and practical effect, the President has amended two Acts of Congress by repealing a portion of each. ‘[R]</a:t>
            </a:r>
            <a:r>
              <a:rPr lang="en-US" dirty="0" err="1"/>
              <a:t>epeal</a:t>
            </a:r>
            <a:r>
              <a:rPr lang="en-US" dirty="0"/>
              <a:t> of statutes, no less than enactment, must conform with Art. I.’ There is no provision in the Constitution that authorizes the President to enact, to amend, or to repeal statutes.” (CB 291)</a:t>
            </a:r>
          </a:p>
          <a:p>
            <a:pPr lvl="1"/>
            <a:r>
              <a:rPr lang="en-US" dirty="0"/>
              <a:t>The Court emphasized that the procedures for enacting and vetoing laws contained in the Constitution must be strictly adhered to and that any changes must come from a constitutional amendment, not legislative action.  (CB 291, quoting Chemerinsky’s analysis)</a:t>
            </a:r>
          </a:p>
          <a:p>
            <a:pPr marL="0" indent="0">
              <a:buNone/>
            </a:pPr>
            <a:endParaRPr lang="en-US" dirty="0"/>
          </a:p>
        </p:txBody>
      </p:sp>
    </p:spTree>
    <p:extLst>
      <p:ext uri="{BB962C8B-B14F-4D97-AF65-F5344CB8AC3E}">
        <p14:creationId xmlns:p14="http://schemas.microsoft.com/office/powerpoint/2010/main" val="2625814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Agencies and Executive Power</a:t>
            </a:r>
          </a:p>
        </p:txBody>
      </p:sp>
      <p:sp>
        <p:nvSpPr>
          <p:cNvPr id="3" name="Content Placeholder 2"/>
          <p:cNvSpPr>
            <a:spLocks noGrp="1"/>
          </p:cNvSpPr>
          <p:nvPr>
            <p:ph idx="1"/>
          </p:nvPr>
        </p:nvSpPr>
        <p:spPr/>
        <p:txBody>
          <a:bodyPr>
            <a:normAutofit fontScale="92500" lnSpcReduction="20000"/>
          </a:bodyPr>
          <a:lstStyle/>
          <a:p>
            <a:r>
              <a:rPr lang="en-US" dirty="0"/>
              <a:t>Congress routinely delegates its legislative power to federal agencies. These agencies can exercise more than one of the legislative, executive, and judicial powers of the government.</a:t>
            </a:r>
          </a:p>
          <a:p>
            <a:pPr marL="857250" lvl="1" indent="-457200">
              <a:buFont typeface="Calibri" panose="020F0502020204030204" pitchFamily="34" charset="0"/>
              <a:buChar char="⁻"/>
            </a:pPr>
            <a:r>
              <a:rPr lang="en-US" dirty="0"/>
              <a:t>There is a need to reconcile the power of administrative agencies with basic principles of separation of powers and checks and balances.</a:t>
            </a:r>
          </a:p>
          <a:p>
            <a:r>
              <a:rPr lang="en-US" dirty="0"/>
              <a:t>One such check on administrative agencies is the </a:t>
            </a:r>
            <a:r>
              <a:rPr lang="en-US" b="1" i="1" dirty="0"/>
              <a:t>legislative veto </a:t>
            </a:r>
            <a:r>
              <a:rPr lang="en-US" dirty="0"/>
              <a:t>where Congress, acting pursuant to statutory authorization, has the power to invalidate an agency’s action without presenting the resolution to the President for possible veto.</a:t>
            </a:r>
          </a:p>
        </p:txBody>
      </p:sp>
    </p:spTree>
    <p:extLst>
      <p:ext uri="{BB962C8B-B14F-4D97-AF65-F5344CB8AC3E}">
        <p14:creationId xmlns:p14="http://schemas.microsoft.com/office/powerpoint/2010/main" val="2774538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INS. v. Chadha</a:t>
            </a:r>
            <a:r>
              <a:rPr lang="en-US" dirty="0"/>
              <a:t> (1983)</a:t>
            </a:r>
            <a:endParaRPr lang="en-US" i="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Background</a:t>
            </a:r>
          </a:p>
          <a:p>
            <a:r>
              <a:rPr lang="en-US" dirty="0"/>
              <a:t>After his visa expired, Chadha was ordered to show cause as to why he should be allowed to remain in the United States. An immigration judge ruled in favor of Chadha and ordered that his deportation be stayed.</a:t>
            </a:r>
          </a:p>
          <a:p>
            <a:r>
              <a:rPr lang="en-US" dirty="0"/>
              <a:t>However, the House of Representatives executed a legislative veto overturning this decision and thereby ordering Chadha’s deportation. Federal law gave either house of Congress the authority to overturn an INS decision to suspend deportation. </a:t>
            </a:r>
          </a:p>
        </p:txBody>
      </p:sp>
    </p:spTree>
    <p:extLst>
      <p:ext uri="{BB962C8B-B14F-4D97-AF65-F5344CB8AC3E}">
        <p14:creationId xmlns:p14="http://schemas.microsoft.com/office/powerpoint/2010/main" val="663126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INS v. Chadha</a:t>
            </a:r>
          </a:p>
        </p:txBody>
      </p:sp>
      <p:sp>
        <p:nvSpPr>
          <p:cNvPr id="3" name="Content Placeholder 2"/>
          <p:cNvSpPr>
            <a:spLocks noGrp="1"/>
          </p:cNvSpPr>
          <p:nvPr>
            <p:ph idx="1"/>
          </p:nvPr>
        </p:nvSpPr>
        <p:spPr/>
        <p:txBody>
          <a:bodyPr>
            <a:normAutofit/>
          </a:bodyPr>
          <a:lstStyle/>
          <a:p>
            <a:pPr marL="0" indent="0">
              <a:buNone/>
            </a:pPr>
            <a:r>
              <a:rPr lang="en-US" dirty="0"/>
              <a:t>Issue: Is a legislative veto provision that gives  single house the power to override an executive decision constitutional? </a:t>
            </a:r>
          </a:p>
          <a:p>
            <a:pPr marL="0" indent="0">
              <a:buNone/>
            </a:pPr>
            <a:endParaRPr lang="en-US" sz="1000" dirty="0"/>
          </a:p>
          <a:p>
            <a:r>
              <a:rPr lang="en-US" dirty="0"/>
              <a:t>Remember that Congress may legislate only if there is </a:t>
            </a:r>
            <a:r>
              <a:rPr lang="en-US" b="1" i="1" dirty="0"/>
              <a:t>bicameralism</a:t>
            </a:r>
            <a:r>
              <a:rPr lang="en-US" i="1" dirty="0"/>
              <a:t>, </a:t>
            </a:r>
            <a:r>
              <a:rPr lang="en-US" dirty="0"/>
              <a:t>passage by both the House and the Senate, and </a:t>
            </a:r>
            <a:r>
              <a:rPr lang="en-US" b="1" i="1" dirty="0"/>
              <a:t>presentment</a:t>
            </a:r>
            <a:r>
              <a:rPr lang="en-US" i="1" dirty="0"/>
              <a:t>, </a:t>
            </a:r>
            <a:r>
              <a:rPr lang="en-US" dirty="0"/>
              <a:t>giving the bill to the president to sign or veto (Article 1, Section 7).</a:t>
            </a:r>
          </a:p>
          <a:p>
            <a:pPr marL="0" indent="0">
              <a:buNone/>
            </a:pPr>
            <a:endParaRPr lang="en-US" dirty="0"/>
          </a:p>
        </p:txBody>
      </p:sp>
    </p:spTree>
    <p:extLst>
      <p:ext uri="{BB962C8B-B14F-4D97-AF65-F5344CB8AC3E}">
        <p14:creationId xmlns:p14="http://schemas.microsoft.com/office/powerpoint/2010/main" val="3147701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INS. v. Chadha</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The legislative veto is unconstitutional because it violates explicit constitutional standards of lawmaking and congressional authority.</a:t>
            </a:r>
          </a:p>
          <a:p>
            <a:r>
              <a:rPr lang="en-US" dirty="0"/>
              <a:t>The action “was essentially legislative in purpose and effect,” because the effect of the legislative veto was to “alter the legal rights, duties, and relations of persons, including the Attorney General, Executive Branch officials and Chadha.” (CB 308)</a:t>
            </a:r>
          </a:p>
          <a:p>
            <a:r>
              <a:rPr lang="en-US" dirty="0"/>
              <a:t>Therefore, the legislative veto was subject to the requirements under Article 1, Section 7 (bicameralism and presentment). </a:t>
            </a:r>
          </a:p>
          <a:p>
            <a:pPr marL="857250" lvl="1" indent="-457200">
              <a:buFont typeface="Calibri" panose="020F0502020204030204" pitchFamily="34" charset="0"/>
              <a:buChar char="⁻"/>
            </a:pPr>
            <a:r>
              <a:rPr lang="en-US" dirty="0"/>
              <a:t>Since the legislative veto did not fulfill these requirements, it was considered unconstitutional. </a:t>
            </a:r>
          </a:p>
        </p:txBody>
      </p:sp>
    </p:spTree>
    <p:extLst>
      <p:ext uri="{BB962C8B-B14F-4D97-AF65-F5344CB8AC3E}">
        <p14:creationId xmlns:p14="http://schemas.microsoft.com/office/powerpoint/2010/main" val="1014407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Appointment Power</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dirty="0"/>
              <a:t>Another important check on administrative agencies is the appointment and removal power. </a:t>
            </a:r>
          </a:p>
          <a:p>
            <a:pPr marL="0" indent="0">
              <a:buNone/>
            </a:pPr>
            <a:endParaRPr lang="en-US" sz="1300" dirty="0"/>
          </a:p>
          <a:p>
            <a:r>
              <a:rPr lang="en-US" dirty="0"/>
              <a:t>Appointment Power (Article II, Section 2): the president “shall nominate, and by and with the Advice and Consent of the Senate, shall appoint Ambassadors, other public Ministers and Consuls, Judges of the Supreme Court, and all other Officers of the United States, whose Appointments are not herein otherwise provided for, and which shall be established by Law: but the Congress may by Law vest the Appointment of such inferior Officers, as they think proper, in the President alone, to the Courts of Law, or in the Heads of Departments.”</a:t>
            </a:r>
          </a:p>
        </p:txBody>
      </p:sp>
    </p:spTree>
    <p:extLst>
      <p:ext uri="{BB962C8B-B14F-4D97-AF65-F5344CB8AC3E}">
        <p14:creationId xmlns:p14="http://schemas.microsoft.com/office/powerpoint/2010/main" val="3660041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2593</TotalTime>
  <Words>1159</Words>
  <Application>Microsoft Office PowerPoint</Application>
  <PresentationFormat>On-screen Show (4:3)</PresentationFormat>
  <Paragraphs>71</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Constitutional Law</vt:lpstr>
      <vt:lpstr>Ability of Congress to Increase Executive Power</vt:lpstr>
      <vt:lpstr>Clinton v. City of New York (1998)</vt:lpstr>
      <vt:lpstr>Clinton v. City of New York</vt:lpstr>
      <vt:lpstr>Federal Agencies and Executive Power</vt:lpstr>
      <vt:lpstr>INS. v. Chadha (1983)</vt:lpstr>
      <vt:lpstr>INS v. Chadha</vt:lpstr>
      <vt:lpstr>INS. v. Chadha</vt:lpstr>
      <vt:lpstr>Appointment Power</vt:lpstr>
      <vt:lpstr>Morrison v. Olson (1988)</vt:lpstr>
      <vt:lpstr>Morrison v. Olson</vt:lpstr>
      <vt:lpstr>Morrison v. Olson</vt:lpstr>
      <vt:lpstr>Removal Power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3</cp:revision>
  <dcterms:created xsi:type="dcterms:W3CDTF">2014-06-13T07:23:28Z</dcterms:created>
  <dcterms:modified xsi:type="dcterms:W3CDTF">2022-06-01T11:33:57Z</dcterms:modified>
</cp:coreProperties>
</file>